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5"/>
    <p:sldId id="257" r:id="rId56"/>
    <p:sldId id="258" r:id="rId57"/>
    <p:sldId id="259" r:id="rId58"/>
    <p:sldId id="260" r:id="rId59"/>
    <p:sldId id="261" r:id="rId60"/>
    <p:sldId id="262" r:id="rId61"/>
    <p:sldId id="263" r:id="rId62"/>
    <p:sldId id="264" r:id="rId63"/>
    <p:sldId id="265" r:id="rId64"/>
    <p:sldId id="266" r:id="rId65"/>
    <p:sldId id="267" r:id="rId66"/>
    <p:sldId id="268" r:id="rId67"/>
    <p:sldId id="269" r:id="rId68"/>
    <p:sldId id="270" r:id="rId69"/>
    <p:sldId id="271" r:id="rId70"/>
    <p:sldId id="272" r:id="rId71"/>
    <p:sldId id="273" r:id="rId72"/>
    <p:sldId id="274" r:id="rId73"/>
  </p:sldIdLst>
  <p:sldSz cx="18288000" cy="10287000"/>
  <p:notesSz cx="6858000" cy="9144000"/>
  <p:embeddedFontLst>
    <p:embeddedFont>
      <p:font typeface="Coming Soon" charset="1" panose="02000000000000000000"/>
      <p:regular r:id="rId6"/>
    </p:embeddedFont>
    <p:embeddedFont>
      <p:font typeface="Bebas Neue" charset="1" panose="00000500000000000000"/>
      <p:regular r:id="rId7"/>
    </p:embeddedFont>
    <p:embeddedFont>
      <p:font typeface="Bebas Neue Bold" charset="1" panose="020B0606020202050201"/>
      <p:regular r:id="rId8"/>
    </p:embeddedFont>
    <p:embeddedFont>
      <p:font typeface="Arimo" charset="1" panose="020B0604020202020204"/>
      <p:regular r:id="rId9"/>
    </p:embeddedFont>
    <p:embeddedFont>
      <p:font typeface="Arimo Bold" charset="1" panose="020B0704020202020204"/>
      <p:regular r:id="rId10"/>
    </p:embeddedFont>
    <p:embeddedFont>
      <p:font typeface="Arimo Italics" charset="1" panose="020B0604020202090204"/>
      <p:regular r:id="rId11"/>
    </p:embeddedFont>
    <p:embeddedFont>
      <p:font typeface="Arimo Bold Italics" charset="1" panose="020B0704020202090204"/>
      <p:regular r:id="rId12"/>
    </p:embeddedFont>
    <p:embeddedFont>
      <p:font typeface="Anton" charset="1" panose="00000500000000000000"/>
      <p:regular r:id="rId13"/>
    </p:embeddedFont>
    <p:embeddedFont>
      <p:font typeface="Anton Italics" charset="1" panose="00000500000000000000"/>
      <p:regular r:id="rId14"/>
    </p:embeddedFont>
    <p:embeddedFont>
      <p:font typeface="Canva Sans" charset="1" panose="020B0503030501040103"/>
      <p:regular r:id="rId15"/>
    </p:embeddedFont>
    <p:embeddedFont>
      <p:font typeface="Canva Sans Bold" charset="1" panose="020B0803030501040103"/>
      <p:regular r:id="rId16"/>
    </p:embeddedFont>
    <p:embeddedFont>
      <p:font typeface="Canva Sans Italics" charset="1" panose="020B0503030501040103"/>
      <p:regular r:id="rId17"/>
    </p:embeddedFont>
    <p:embeddedFont>
      <p:font typeface="Canva Sans Bold Italics" charset="1" panose="020B0803030501040103"/>
      <p:regular r:id="rId18"/>
    </p:embeddedFont>
    <p:embeddedFont>
      <p:font typeface="Canva Sans Medium" charset="1" panose="020B0603030501040103"/>
      <p:regular r:id="rId19"/>
    </p:embeddedFont>
    <p:embeddedFont>
      <p:font typeface="Canva Sans Medium Italics" charset="1" panose="020B0603030501040103"/>
      <p:regular r:id="rId20"/>
    </p:embeddedFont>
    <p:embeddedFont>
      <p:font typeface="Antonio" charset="1" panose="02000503000000000000"/>
      <p:regular r:id="rId21"/>
    </p:embeddedFont>
    <p:embeddedFont>
      <p:font typeface="Antonio Bold" charset="1" panose="02000803000000000000"/>
      <p:regular r:id="rId22"/>
    </p:embeddedFont>
    <p:embeddedFont>
      <p:font typeface="Antonio Italics" charset="1" panose="02000503000000000000"/>
      <p:regular r:id="rId23"/>
    </p:embeddedFont>
    <p:embeddedFont>
      <p:font typeface="Antonio Bold Italics" charset="1" panose="02000803000000000000"/>
      <p:regular r:id="rId24"/>
    </p:embeddedFont>
    <p:embeddedFont>
      <p:font typeface="Antonio Light" charset="1" panose="02000303000000000000"/>
      <p:regular r:id="rId25"/>
    </p:embeddedFont>
    <p:embeddedFont>
      <p:font typeface="Antonio Light Italics" charset="1" panose="02000303000000000000"/>
      <p:regular r:id="rId26"/>
    </p:embeddedFont>
    <p:embeddedFont>
      <p:font typeface="Antonio Ultra-Bold" charset="1" panose="02000803000000000000"/>
      <p:regular r:id="rId27"/>
    </p:embeddedFont>
    <p:embeddedFont>
      <p:font typeface="Antonio Ultra-Bold Italics" charset="1" panose="02000803000000000000"/>
      <p:regular r:id="rId28"/>
    </p:embeddedFont>
    <p:embeddedFont>
      <p:font typeface="Inter" charset="1" panose="020B0502030000000004"/>
      <p:regular r:id="rId29"/>
    </p:embeddedFont>
    <p:embeddedFont>
      <p:font typeface="Inter Bold" charset="1" panose="020B0802030000000004"/>
      <p:regular r:id="rId30"/>
    </p:embeddedFont>
    <p:embeddedFont>
      <p:font typeface="Inter Italics" charset="1" panose="020B0502030000000004"/>
      <p:regular r:id="rId31"/>
    </p:embeddedFont>
    <p:embeddedFont>
      <p:font typeface="Inter Bold Italics" charset="1" panose="020B0802030000000004"/>
      <p:regular r:id="rId32"/>
    </p:embeddedFont>
    <p:embeddedFont>
      <p:font typeface="Inter Thin" charset="1" panose="020B0A02050000000004"/>
      <p:regular r:id="rId33"/>
    </p:embeddedFont>
    <p:embeddedFont>
      <p:font typeface="Inter Thin Italics" charset="1" panose="020B0A02050000000004"/>
      <p:regular r:id="rId34"/>
    </p:embeddedFont>
    <p:embeddedFont>
      <p:font typeface="Inter Extra-Light" charset="1" panose="02000503000000020004"/>
      <p:regular r:id="rId35"/>
    </p:embeddedFont>
    <p:embeddedFont>
      <p:font typeface="Inter Light" charset="1" panose="02000503000000020004"/>
      <p:regular r:id="rId36"/>
    </p:embeddedFont>
    <p:embeddedFont>
      <p:font typeface="Inter Medium" charset="1" panose="02000503000000020004"/>
      <p:regular r:id="rId37"/>
    </p:embeddedFont>
    <p:embeddedFont>
      <p:font typeface="Inter Semi-Bold" charset="1" panose="02000503000000020004"/>
      <p:regular r:id="rId38"/>
    </p:embeddedFont>
    <p:embeddedFont>
      <p:font typeface="Inter Ultra-Bold" charset="1" panose="02000503000000020004"/>
      <p:regular r:id="rId39"/>
    </p:embeddedFont>
    <p:embeddedFont>
      <p:font typeface="Inter Heavy" charset="1" panose="02000503000000020004"/>
      <p:regular r:id="rId40"/>
    </p:embeddedFont>
    <p:embeddedFont>
      <p:font typeface="Muli" charset="1" panose="00000500000000000000"/>
      <p:regular r:id="rId41"/>
    </p:embeddedFont>
    <p:embeddedFont>
      <p:font typeface="Muli Bold" charset="1" panose="00000800000000000000"/>
      <p:regular r:id="rId42"/>
    </p:embeddedFont>
    <p:embeddedFont>
      <p:font typeface="Muli Italics" charset="1" panose="00000500000000000000"/>
      <p:regular r:id="rId43"/>
    </p:embeddedFont>
    <p:embeddedFont>
      <p:font typeface="Muli Bold Italics" charset="1" panose="00000800000000000000"/>
      <p:regular r:id="rId44"/>
    </p:embeddedFont>
    <p:embeddedFont>
      <p:font typeface="Muli Extra-Light" charset="1" panose="00000300000000000000"/>
      <p:regular r:id="rId45"/>
    </p:embeddedFont>
    <p:embeddedFont>
      <p:font typeface="Muli Extra-Light Italics" charset="1" panose="00000300000000000000"/>
      <p:regular r:id="rId46"/>
    </p:embeddedFont>
    <p:embeddedFont>
      <p:font typeface="Muli Light" charset="1" panose="00000400000000000000"/>
      <p:regular r:id="rId47"/>
    </p:embeddedFont>
    <p:embeddedFont>
      <p:font typeface="Muli Light Italics" charset="1" panose="00000400000000000000"/>
      <p:regular r:id="rId48"/>
    </p:embeddedFont>
    <p:embeddedFont>
      <p:font typeface="Muli Semi-Bold" charset="1" panose="00000700000000000000"/>
      <p:regular r:id="rId49"/>
    </p:embeddedFont>
    <p:embeddedFont>
      <p:font typeface="Muli Semi-Bold Italics" charset="1" panose="00000700000000000000"/>
      <p:regular r:id="rId50"/>
    </p:embeddedFont>
    <p:embeddedFont>
      <p:font typeface="Muli Ultra-Bold" charset="1" panose="00000900000000000000"/>
      <p:regular r:id="rId51"/>
    </p:embeddedFont>
    <p:embeddedFont>
      <p:font typeface="Muli Ultra-Bold Italics" charset="1" panose="00000900000000000000"/>
      <p:regular r:id="rId52"/>
    </p:embeddedFont>
    <p:embeddedFont>
      <p:font typeface="Muli Heavy" charset="1" panose="00000A00000000000000"/>
      <p:regular r:id="rId53"/>
    </p:embeddedFont>
    <p:embeddedFont>
      <p:font typeface="Muli Heavy Italics" charset="1" panose="00000A00000000000000"/>
      <p:regular r:id="rId5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slides/slide1.xml" Type="http://schemas.openxmlformats.org/officeDocument/2006/relationships/slide"/><Relationship Id="rId56" Target="slides/slide2.xml" Type="http://schemas.openxmlformats.org/officeDocument/2006/relationships/slide"/><Relationship Id="rId57" Target="slides/slide3.xml" Type="http://schemas.openxmlformats.org/officeDocument/2006/relationships/slide"/><Relationship Id="rId58" Target="slides/slide4.xml" Type="http://schemas.openxmlformats.org/officeDocument/2006/relationships/slide"/><Relationship Id="rId59" Target="slides/slide5.xml" Type="http://schemas.openxmlformats.org/officeDocument/2006/relationships/slide"/><Relationship Id="rId6" Target="fonts/font6.fntdata" Type="http://schemas.openxmlformats.org/officeDocument/2006/relationships/font"/><Relationship Id="rId60" Target="slides/slide6.xml" Type="http://schemas.openxmlformats.org/officeDocument/2006/relationships/slide"/><Relationship Id="rId61" Target="slides/slide7.xml" Type="http://schemas.openxmlformats.org/officeDocument/2006/relationships/slide"/><Relationship Id="rId62" Target="slides/slide8.xml" Type="http://schemas.openxmlformats.org/officeDocument/2006/relationships/slide"/><Relationship Id="rId63" Target="slides/slide9.xml" Type="http://schemas.openxmlformats.org/officeDocument/2006/relationships/slide"/><Relationship Id="rId64" Target="slides/slide10.xml" Type="http://schemas.openxmlformats.org/officeDocument/2006/relationships/slide"/><Relationship Id="rId65" Target="slides/slide11.xml" Type="http://schemas.openxmlformats.org/officeDocument/2006/relationships/slide"/><Relationship Id="rId66" Target="slides/slide12.xml" Type="http://schemas.openxmlformats.org/officeDocument/2006/relationships/slide"/><Relationship Id="rId67" Target="slides/slide13.xml" Type="http://schemas.openxmlformats.org/officeDocument/2006/relationships/slide"/><Relationship Id="rId68" Target="slides/slide14.xml" Type="http://schemas.openxmlformats.org/officeDocument/2006/relationships/slide"/><Relationship Id="rId69" Target="slides/slide15.xml" Type="http://schemas.openxmlformats.org/officeDocument/2006/relationships/slide"/><Relationship Id="rId7" Target="fonts/font7.fntdata" Type="http://schemas.openxmlformats.org/officeDocument/2006/relationships/font"/><Relationship Id="rId70" Target="slides/slide16.xml" Type="http://schemas.openxmlformats.org/officeDocument/2006/relationships/slide"/><Relationship Id="rId71" Target="slides/slide17.xml" Type="http://schemas.openxmlformats.org/officeDocument/2006/relationships/slide"/><Relationship Id="rId72" Target="slides/slide18.xml" Type="http://schemas.openxmlformats.org/officeDocument/2006/relationships/slide"/><Relationship Id="rId73" Target="slides/slide19.xml" Type="http://schemas.openxmlformats.org/officeDocument/2006/relationships/slide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5.png" Type="http://schemas.openxmlformats.org/officeDocument/2006/relationships/image"/><Relationship Id="rId6" Target="../media/image26.svg" Type="http://schemas.openxmlformats.org/officeDocument/2006/relationships/image"/><Relationship Id="rId7" Target="../media/image3.png" Type="http://schemas.openxmlformats.org/officeDocument/2006/relationships/image"/><Relationship Id="rId8" Target="../media/image4.sv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294543" y="73528"/>
            <a:ext cx="16285488" cy="10287000"/>
          </a:xfrm>
          <a:custGeom>
            <a:avLst/>
            <a:gdLst/>
            <a:ahLst/>
            <a:cxnLst/>
            <a:rect r="r" b="b" t="t" l="l"/>
            <a:pathLst>
              <a:path h="10287000" w="16285488">
                <a:moveTo>
                  <a:pt x="0" y="0"/>
                </a:moveTo>
                <a:lnTo>
                  <a:pt x="16285488" y="0"/>
                </a:lnTo>
                <a:lnTo>
                  <a:pt x="1628548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" r="0" b="-32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30526" y="530526"/>
            <a:ext cx="855666" cy="855666"/>
          </a:xfrm>
          <a:custGeom>
            <a:avLst/>
            <a:gdLst/>
            <a:ahLst/>
            <a:cxnLst/>
            <a:rect r="r" b="b" t="t" l="l"/>
            <a:pathLst>
              <a:path h="855666" w="855666">
                <a:moveTo>
                  <a:pt x="0" y="0"/>
                </a:moveTo>
                <a:lnTo>
                  <a:pt x="855665" y="0"/>
                </a:lnTo>
                <a:lnTo>
                  <a:pt x="855665" y="855665"/>
                </a:lnTo>
                <a:lnTo>
                  <a:pt x="0" y="8556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56178" y="3158422"/>
            <a:ext cx="16975645" cy="491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01"/>
              </a:lnSpc>
            </a:pPr>
            <a:r>
              <a:rPr lang="en-US" sz="9358" spc="430">
                <a:solidFill>
                  <a:srgbClr val="FFBD59"/>
                </a:solidFill>
                <a:latin typeface="Anton"/>
              </a:rPr>
              <a:t>OPERATION ANALYTICS </a:t>
            </a:r>
            <a:r>
              <a:rPr lang="en-US" sz="9358" spc="430">
                <a:solidFill>
                  <a:srgbClr val="FEFFFF"/>
                </a:solidFill>
                <a:latin typeface="Anton"/>
              </a:rPr>
              <a:t>INVESTIGATING METRIC SPIKE</a:t>
            </a:r>
          </a:p>
          <a:p>
            <a:pPr algn="ctr">
              <a:lnSpc>
                <a:spcPts val="13101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5338045" y="8962289"/>
            <a:ext cx="7611910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459">
                <a:solidFill>
                  <a:srgbClr val="FF5757"/>
                </a:solidFill>
                <a:latin typeface="Bebas Neue"/>
              </a:rPr>
              <a:t>SALMAN BAREESH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32652" y="573536"/>
            <a:ext cx="1869383" cy="693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8"/>
              </a:lnSpc>
            </a:pPr>
            <a:r>
              <a:rPr lang="en-US" sz="4070">
                <a:solidFill>
                  <a:srgbClr val="FFFFFF"/>
                </a:solidFill>
                <a:latin typeface="Canva Sans Bold"/>
              </a:rPr>
              <a:t>trainity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909700" y="4715796"/>
            <a:ext cx="8468600" cy="430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2"/>
              </a:lnSpc>
            </a:pPr>
            <a:r>
              <a:rPr lang="en-US" sz="2558" spc="511">
                <a:solidFill>
                  <a:srgbClr val="FFFFFF"/>
                </a:solidFill>
                <a:latin typeface="Coming Soon"/>
              </a:rPr>
              <a:t>AND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430137"/>
            <a:ext cx="10230181" cy="3182386"/>
            <a:chOff x="0" y="0"/>
            <a:chExt cx="2694369" cy="8381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94369" cy="838159"/>
            </a:xfrm>
            <a:custGeom>
              <a:avLst/>
              <a:gdLst/>
              <a:ahLst/>
              <a:cxnLst/>
              <a:rect r="r" b="b" t="t" l="l"/>
              <a:pathLst>
                <a:path h="838159" w="2694369">
                  <a:moveTo>
                    <a:pt x="46163" y="0"/>
                  </a:moveTo>
                  <a:lnTo>
                    <a:pt x="2648206" y="0"/>
                  </a:lnTo>
                  <a:cubicBezTo>
                    <a:pt x="2660449" y="0"/>
                    <a:pt x="2672191" y="4864"/>
                    <a:pt x="2680848" y="13521"/>
                  </a:cubicBezTo>
                  <a:cubicBezTo>
                    <a:pt x="2689505" y="22178"/>
                    <a:pt x="2694369" y="33920"/>
                    <a:pt x="2694369" y="46163"/>
                  </a:cubicBezTo>
                  <a:lnTo>
                    <a:pt x="2694369" y="791996"/>
                  </a:lnTo>
                  <a:cubicBezTo>
                    <a:pt x="2694369" y="817491"/>
                    <a:pt x="2673701" y="838159"/>
                    <a:pt x="2648206" y="838159"/>
                  </a:cubicBezTo>
                  <a:lnTo>
                    <a:pt x="46163" y="838159"/>
                  </a:lnTo>
                  <a:cubicBezTo>
                    <a:pt x="33920" y="838159"/>
                    <a:pt x="22178" y="833296"/>
                    <a:pt x="13521" y="824638"/>
                  </a:cubicBezTo>
                  <a:cubicBezTo>
                    <a:pt x="4864" y="815981"/>
                    <a:pt x="0" y="804239"/>
                    <a:pt x="0" y="791996"/>
                  </a:cubicBezTo>
                  <a:lnTo>
                    <a:pt x="0" y="46163"/>
                  </a:lnTo>
                  <a:cubicBezTo>
                    <a:pt x="0" y="33920"/>
                    <a:pt x="4864" y="22178"/>
                    <a:pt x="13521" y="13521"/>
                  </a:cubicBezTo>
                  <a:cubicBezTo>
                    <a:pt x="22178" y="4864"/>
                    <a:pt x="33920" y="0"/>
                    <a:pt x="4616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27000"/>
                  </a:srgbClr>
                </a:gs>
                <a:gs pos="100000">
                  <a:srgbClr val="CB6CE6">
                    <a:alpha val="27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694369" cy="8953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2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702366" y="3179934"/>
            <a:ext cx="4167275" cy="6386630"/>
          </a:xfrm>
          <a:custGeom>
            <a:avLst/>
            <a:gdLst/>
            <a:ahLst/>
            <a:cxnLst/>
            <a:rect r="r" b="b" t="t" l="l"/>
            <a:pathLst>
              <a:path h="6386630" w="4167275">
                <a:moveTo>
                  <a:pt x="0" y="0"/>
                </a:moveTo>
                <a:lnTo>
                  <a:pt x="4167275" y="0"/>
                </a:lnTo>
                <a:lnTo>
                  <a:pt x="4167275" y="6386630"/>
                </a:lnTo>
                <a:lnTo>
                  <a:pt x="0" y="63866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8592" t="-84266" r="-526497" b="-85534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71652" y="971550"/>
            <a:ext cx="13944695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A. WEEKLY USER 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ENGAGEMENT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11771" y="4143511"/>
            <a:ext cx="8838941" cy="762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4"/>
              </a:lnSpc>
            </a:pPr>
            <a:r>
              <a:rPr lang="en-US" sz="2400" spc="268">
                <a:solidFill>
                  <a:srgbClr val="FFFFFF"/>
                </a:solidFill>
                <a:latin typeface="Inter"/>
              </a:rPr>
              <a:t>Week 31 posted the highest user engagement and week 18 posted the minimum user engagement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6678" y="6896503"/>
            <a:ext cx="1349097" cy="51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3"/>
              </a:lnSpc>
              <a:spcBef>
                <a:spcPct val="0"/>
              </a:spcBef>
            </a:pPr>
            <a:r>
              <a:rPr lang="en-US" sz="3296" spc="369">
                <a:solidFill>
                  <a:srgbClr val="FF5757"/>
                </a:solidFill>
                <a:latin typeface="Antonio Bold"/>
              </a:rPr>
              <a:t>Syntax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86678" y="7660802"/>
            <a:ext cx="9241526" cy="1905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4"/>
              </a:lnSpc>
            </a:pPr>
            <a:r>
              <a:rPr lang="en-US" sz="2400" spc="268">
                <a:solidFill>
                  <a:srgbClr val="FEFFFF"/>
                </a:solidFill>
                <a:latin typeface="Inter"/>
              </a:rPr>
              <a:t>select week(occurred_at) as week_number,count(distinct user_id) as Total_engagements from events where event_type="engagement" group by week_number;</a:t>
            </a:r>
          </a:p>
          <a:p>
            <a:pPr>
              <a:lnSpc>
                <a:spcPts val="302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5832660"/>
            <a:ext cx="12152499" cy="3779863"/>
            <a:chOff x="0" y="0"/>
            <a:chExt cx="3200658" cy="995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00658" cy="995520"/>
            </a:xfrm>
            <a:custGeom>
              <a:avLst/>
              <a:gdLst/>
              <a:ahLst/>
              <a:cxnLst/>
              <a:rect r="r" b="b" t="t" l="l"/>
              <a:pathLst>
                <a:path h="995520" w="3200658">
                  <a:moveTo>
                    <a:pt x="38861" y="0"/>
                  </a:moveTo>
                  <a:lnTo>
                    <a:pt x="3161798" y="0"/>
                  </a:lnTo>
                  <a:cubicBezTo>
                    <a:pt x="3172104" y="0"/>
                    <a:pt x="3181988" y="4094"/>
                    <a:pt x="3189276" y="11382"/>
                  </a:cubicBezTo>
                  <a:cubicBezTo>
                    <a:pt x="3196564" y="18670"/>
                    <a:pt x="3200658" y="28554"/>
                    <a:pt x="3200658" y="38861"/>
                  </a:cubicBezTo>
                  <a:lnTo>
                    <a:pt x="3200658" y="956659"/>
                  </a:lnTo>
                  <a:cubicBezTo>
                    <a:pt x="3200658" y="978121"/>
                    <a:pt x="3183260" y="995520"/>
                    <a:pt x="3161798" y="995520"/>
                  </a:cubicBezTo>
                  <a:lnTo>
                    <a:pt x="38861" y="995520"/>
                  </a:lnTo>
                  <a:cubicBezTo>
                    <a:pt x="17399" y="995520"/>
                    <a:pt x="0" y="978121"/>
                    <a:pt x="0" y="956659"/>
                  </a:cubicBezTo>
                  <a:lnTo>
                    <a:pt x="0" y="38861"/>
                  </a:lnTo>
                  <a:cubicBezTo>
                    <a:pt x="0" y="28554"/>
                    <a:pt x="4094" y="18670"/>
                    <a:pt x="11382" y="11382"/>
                  </a:cubicBezTo>
                  <a:cubicBezTo>
                    <a:pt x="18670" y="4094"/>
                    <a:pt x="28554" y="0"/>
                    <a:pt x="38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27000"/>
                  </a:srgbClr>
                </a:gs>
                <a:gs pos="100000">
                  <a:srgbClr val="CB6CE6">
                    <a:alpha val="27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3200658" cy="10526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2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416998" y="3068743"/>
            <a:ext cx="4235613" cy="4149513"/>
          </a:xfrm>
          <a:custGeom>
            <a:avLst/>
            <a:gdLst/>
            <a:ahLst/>
            <a:cxnLst/>
            <a:rect r="r" b="b" t="t" l="l"/>
            <a:pathLst>
              <a:path h="4149513" w="4235613">
                <a:moveTo>
                  <a:pt x="0" y="0"/>
                </a:moveTo>
                <a:lnTo>
                  <a:pt x="4235613" y="0"/>
                </a:lnTo>
                <a:lnTo>
                  <a:pt x="4235613" y="4149514"/>
                </a:lnTo>
                <a:lnTo>
                  <a:pt x="0" y="4149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1298" t="-162734" r="-498390" b="-139007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71652" y="971550"/>
            <a:ext cx="13944695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B. USER GROW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TH ANALYSIS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77975" y="3641283"/>
            <a:ext cx="10267691" cy="762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4"/>
              </a:lnSpc>
            </a:pPr>
            <a:r>
              <a:rPr lang="en-US" sz="2400" spc="268">
                <a:solidFill>
                  <a:srgbClr val="FFFFFF"/>
                </a:solidFill>
                <a:latin typeface="Inter"/>
              </a:rPr>
              <a:t>From November to December the growth rate is 21%. Whereas from September to October growth rate is -75%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97104" y="6273048"/>
            <a:ext cx="1349097" cy="51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3"/>
              </a:lnSpc>
              <a:spcBef>
                <a:spcPct val="0"/>
              </a:spcBef>
            </a:pPr>
            <a:r>
              <a:rPr lang="en-US" sz="3296" spc="369">
                <a:solidFill>
                  <a:srgbClr val="FF5757"/>
                </a:solidFill>
                <a:latin typeface="Antonio Bold"/>
              </a:rPr>
              <a:t>Syntax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11771" y="6944761"/>
            <a:ext cx="11669429" cy="2286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4"/>
              </a:lnSpc>
            </a:pPr>
            <a:r>
              <a:rPr lang="en-US" sz="2400" spc="268">
                <a:solidFill>
                  <a:srgbClr val="FEFFFF"/>
                </a:solidFill>
                <a:latin typeface="Inter"/>
              </a:rPr>
              <a:t>select month, total_users,(total_users - LAG(total_users) OVER (ORDER BY month)) / LAG(total_users) OVER (ORDER BY month) * 100 AS growth_rate from (select month(created_at) as month,count(user_id) as total_users from users group by month) as user_growth ;</a:t>
            </a:r>
          </a:p>
          <a:p>
            <a:pPr>
              <a:lnSpc>
                <a:spcPts val="302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09917" y="3599975"/>
            <a:ext cx="12018300" cy="1713579"/>
          </a:xfrm>
          <a:custGeom>
            <a:avLst/>
            <a:gdLst/>
            <a:ahLst/>
            <a:cxnLst/>
            <a:rect r="r" b="b" t="t" l="l"/>
            <a:pathLst>
              <a:path h="1713579" w="12018300">
                <a:moveTo>
                  <a:pt x="0" y="0"/>
                </a:moveTo>
                <a:lnTo>
                  <a:pt x="12018300" y="0"/>
                </a:lnTo>
                <a:lnTo>
                  <a:pt x="12018300" y="1713579"/>
                </a:lnTo>
                <a:lnTo>
                  <a:pt x="0" y="17135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8112" t="-730465" r="-64263" b="-99366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71652" y="971550"/>
            <a:ext cx="13944695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C.WEEKLY RETEN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TION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809917" y="6948346"/>
            <a:ext cx="12656565" cy="762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4"/>
              </a:lnSpc>
            </a:pPr>
            <a:r>
              <a:rPr lang="en-US" sz="2400" spc="268">
                <a:solidFill>
                  <a:srgbClr val="FFFFFF"/>
                </a:solidFill>
                <a:latin typeface="Inter"/>
              </a:rPr>
              <a:t>30% of the users retained in week 18 were retained only for the next 7 days.  User 11816 was retained for the longest duration of 17 weeks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4350" y="2715387"/>
            <a:ext cx="17259300" cy="7001045"/>
            <a:chOff x="0" y="0"/>
            <a:chExt cx="4545659" cy="1843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5659" cy="1843897"/>
            </a:xfrm>
            <a:custGeom>
              <a:avLst/>
              <a:gdLst/>
              <a:ahLst/>
              <a:cxnLst/>
              <a:rect r="r" b="b" t="t" l="l"/>
              <a:pathLst>
                <a:path h="1843897" w="4545659">
                  <a:moveTo>
                    <a:pt x="27362" y="0"/>
                  </a:moveTo>
                  <a:lnTo>
                    <a:pt x="4518297" y="0"/>
                  </a:lnTo>
                  <a:cubicBezTo>
                    <a:pt x="4533409" y="0"/>
                    <a:pt x="4545659" y="12251"/>
                    <a:pt x="4545659" y="27362"/>
                  </a:cubicBezTo>
                  <a:lnTo>
                    <a:pt x="4545659" y="1816534"/>
                  </a:lnTo>
                  <a:cubicBezTo>
                    <a:pt x="4545659" y="1831646"/>
                    <a:pt x="4533409" y="1843897"/>
                    <a:pt x="4518297" y="1843897"/>
                  </a:cubicBezTo>
                  <a:lnTo>
                    <a:pt x="27362" y="1843897"/>
                  </a:lnTo>
                  <a:cubicBezTo>
                    <a:pt x="12251" y="1843897"/>
                    <a:pt x="0" y="1831646"/>
                    <a:pt x="0" y="1816534"/>
                  </a:cubicBezTo>
                  <a:lnTo>
                    <a:pt x="0" y="27362"/>
                  </a:lnTo>
                  <a:cubicBezTo>
                    <a:pt x="0" y="12251"/>
                    <a:pt x="12251" y="0"/>
                    <a:pt x="2736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27000"/>
                  </a:srgbClr>
                </a:gs>
                <a:gs pos="100000">
                  <a:srgbClr val="CB6CE6">
                    <a:alpha val="27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545659" cy="19010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2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71652" y="971550"/>
            <a:ext cx="13944695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C.WEEKLY RETEN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TION ANALYSIS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103821"/>
            <a:ext cx="1349097" cy="51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3"/>
              </a:lnSpc>
              <a:spcBef>
                <a:spcPct val="0"/>
              </a:spcBef>
            </a:pPr>
            <a:r>
              <a:rPr lang="en-US" sz="3296" spc="369">
                <a:solidFill>
                  <a:srgbClr val="FF5757"/>
                </a:solidFill>
                <a:latin typeface="Antonio Bold"/>
              </a:rPr>
              <a:t>Syntax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826882"/>
            <a:ext cx="16658188" cy="5431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select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count( user_id) as engaged_users,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sum(case when retention_week &gt; 0 then 1 else 0 end) as retained_users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from (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select a.user_id, a.sign_up_week,b.engagement_week,b.engagement_week - a.sign_up_week as retention_week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from    (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select distinct user_id,week(occurred_at) as sign_up_week from events where event_type = 'signup_flow'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and event_name = 'complete_signup' and week(occurred_at) = 18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) a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left join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(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    select distinct user_id, week(occurred_at) as engagement_week from events where event_type = 'engagement'</a:t>
            </a:r>
          </a:p>
          <a:p>
            <a:pPr>
              <a:lnSpc>
                <a:spcPts val="2697"/>
              </a:lnSpc>
              <a:spcBef>
                <a:spcPct val="0"/>
              </a:spcBef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) b on a.user_id = b.user_id order by a.user_id) as subquery;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14402" y="971550"/>
            <a:ext cx="15659195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D. WEEKLY ENGAGE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MENT PER DEVICE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361281" y="3736280"/>
            <a:ext cx="12656565" cy="1143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4"/>
              </a:lnSpc>
            </a:pPr>
            <a:r>
              <a:rPr lang="en-US" sz="2400" spc="268">
                <a:solidFill>
                  <a:srgbClr val="FFFFFF"/>
                </a:solidFill>
                <a:latin typeface="Inter"/>
              </a:rPr>
              <a:t>Weeks 31 &amp; 32 had the highest user engagement of 317 users each week for the product and the device being used was 'MacBook Pro ' for both the weeks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3314700" y="6075914"/>
            <a:ext cx="10230181" cy="3182386"/>
            <a:chOff x="0" y="0"/>
            <a:chExt cx="13640242" cy="4243181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13640242" cy="4243181"/>
              <a:chOff x="0" y="0"/>
              <a:chExt cx="2694369" cy="83815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2694369" cy="838159"/>
              </a:xfrm>
              <a:custGeom>
                <a:avLst/>
                <a:gdLst/>
                <a:ahLst/>
                <a:cxnLst/>
                <a:rect r="r" b="b" t="t" l="l"/>
                <a:pathLst>
                  <a:path h="838159" w="2694369">
                    <a:moveTo>
                      <a:pt x="46163" y="0"/>
                    </a:moveTo>
                    <a:lnTo>
                      <a:pt x="2648206" y="0"/>
                    </a:lnTo>
                    <a:cubicBezTo>
                      <a:pt x="2660449" y="0"/>
                      <a:pt x="2672191" y="4864"/>
                      <a:pt x="2680848" y="13521"/>
                    </a:cubicBezTo>
                    <a:cubicBezTo>
                      <a:pt x="2689505" y="22178"/>
                      <a:pt x="2694369" y="33920"/>
                      <a:pt x="2694369" y="46163"/>
                    </a:cubicBezTo>
                    <a:lnTo>
                      <a:pt x="2694369" y="791996"/>
                    </a:lnTo>
                    <a:cubicBezTo>
                      <a:pt x="2694369" y="817491"/>
                      <a:pt x="2673701" y="838159"/>
                      <a:pt x="2648206" y="838159"/>
                    </a:cubicBezTo>
                    <a:lnTo>
                      <a:pt x="46163" y="838159"/>
                    </a:lnTo>
                    <a:cubicBezTo>
                      <a:pt x="33920" y="838159"/>
                      <a:pt x="22178" y="833296"/>
                      <a:pt x="13521" y="824638"/>
                    </a:cubicBezTo>
                    <a:cubicBezTo>
                      <a:pt x="4864" y="815981"/>
                      <a:pt x="0" y="804239"/>
                      <a:pt x="0" y="791996"/>
                    </a:cubicBezTo>
                    <a:lnTo>
                      <a:pt x="0" y="46163"/>
                    </a:lnTo>
                    <a:cubicBezTo>
                      <a:pt x="0" y="33920"/>
                      <a:pt x="4864" y="22178"/>
                      <a:pt x="13521" y="13521"/>
                    </a:cubicBezTo>
                    <a:cubicBezTo>
                      <a:pt x="22178" y="4864"/>
                      <a:pt x="33920" y="0"/>
                      <a:pt x="46163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004AAD">
                      <a:alpha val="27000"/>
                    </a:srgbClr>
                  </a:gs>
                  <a:gs pos="100000">
                    <a:srgbClr val="CB6CE6">
                      <a:alpha val="27000"/>
                    </a:srgbClr>
                  </a:gs>
                </a:gsLst>
                <a:lin ang="0"/>
              </a:gra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57150"/>
                <a:ext cx="2694369" cy="89530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2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477304" y="628171"/>
              <a:ext cx="1798796" cy="6840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53"/>
                </a:lnSpc>
                <a:spcBef>
                  <a:spcPct val="0"/>
                </a:spcBef>
              </a:pPr>
              <a:r>
                <a:rPr lang="en-US" sz="3296" spc="369">
                  <a:solidFill>
                    <a:srgbClr val="FF5757"/>
                  </a:solidFill>
                  <a:latin typeface="Antonio Bold"/>
                </a:rPr>
                <a:t>Syntax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477304" y="1647236"/>
              <a:ext cx="12322035" cy="25346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24"/>
                </a:lnSpc>
              </a:pPr>
              <a:r>
                <a:rPr lang="en-US" sz="2400" spc="268">
                  <a:solidFill>
                    <a:srgbClr val="FEFFFF"/>
                  </a:solidFill>
                  <a:latin typeface="Inter"/>
                </a:rPr>
                <a:t>select week(occurred_at) as week_number,count(distinct user_id) as Total_engagements from events where event_type="engagement" group by week_number;</a:t>
              </a:r>
            </a:p>
            <a:p>
              <a:pPr>
                <a:lnSpc>
                  <a:spcPts val="3024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602625" y="2843207"/>
            <a:ext cx="3806671" cy="6788344"/>
          </a:xfrm>
          <a:custGeom>
            <a:avLst/>
            <a:gdLst/>
            <a:ahLst/>
            <a:cxnLst/>
            <a:rect r="r" b="b" t="t" l="l"/>
            <a:pathLst>
              <a:path h="6788344" w="3806671">
                <a:moveTo>
                  <a:pt x="0" y="0"/>
                </a:moveTo>
                <a:lnTo>
                  <a:pt x="3806671" y="0"/>
                </a:lnTo>
                <a:lnTo>
                  <a:pt x="3806671" y="6788344"/>
                </a:lnTo>
                <a:lnTo>
                  <a:pt x="0" y="67883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1133" t="-40790" r="-454438" b="-6599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73231" y="2843207"/>
            <a:ext cx="3975248" cy="6788344"/>
          </a:xfrm>
          <a:custGeom>
            <a:avLst/>
            <a:gdLst/>
            <a:ahLst/>
            <a:cxnLst/>
            <a:rect r="r" b="b" t="t" l="l"/>
            <a:pathLst>
              <a:path h="6788344" w="3975248">
                <a:moveTo>
                  <a:pt x="0" y="0"/>
                </a:moveTo>
                <a:lnTo>
                  <a:pt x="3975248" y="0"/>
                </a:lnTo>
                <a:lnTo>
                  <a:pt x="3975248" y="6788344"/>
                </a:lnTo>
                <a:lnTo>
                  <a:pt x="0" y="67883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8246" t="-43603" r="-438854" b="-66257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3795" y="2843207"/>
            <a:ext cx="5248061" cy="6788344"/>
          </a:xfrm>
          <a:custGeom>
            <a:avLst/>
            <a:gdLst/>
            <a:ahLst/>
            <a:cxnLst/>
            <a:rect r="r" b="b" t="t" l="l"/>
            <a:pathLst>
              <a:path h="6788344" w="5248061">
                <a:moveTo>
                  <a:pt x="0" y="0"/>
                </a:moveTo>
                <a:lnTo>
                  <a:pt x="5248061" y="0"/>
                </a:lnTo>
                <a:lnTo>
                  <a:pt x="5248061" y="6788344"/>
                </a:lnTo>
                <a:lnTo>
                  <a:pt x="0" y="67883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9623" t="-35433" r="-283233" b="-6150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481856" y="2843207"/>
            <a:ext cx="4191375" cy="6788344"/>
          </a:xfrm>
          <a:custGeom>
            <a:avLst/>
            <a:gdLst/>
            <a:ahLst/>
            <a:cxnLst/>
            <a:rect r="r" b="b" t="t" l="l"/>
            <a:pathLst>
              <a:path h="6788344" w="4191375">
                <a:moveTo>
                  <a:pt x="0" y="0"/>
                </a:moveTo>
                <a:lnTo>
                  <a:pt x="4191375" y="0"/>
                </a:lnTo>
                <a:lnTo>
                  <a:pt x="4191375" y="6788344"/>
                </a:lnTo>
                <a:lnTo>
                  <a:pt x="0" y="67883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7461" t="-41351" r="-407310" b="-65218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14402" y="971550"/>
            <a:ext cx="15659195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D. WEEKLY ENGAGE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MENT PER DEVICE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67823" y="3612077"/>
            <a:ext cx="10268557" cy="1944174"/>
          </a:xfrm>
          <a:custGeom>
            <a:avLst/>
            <a:gdLst/>
            <a:ahLst/>
            <a:cxnLst/>
            <a:rect r="r" b="b" t="t" l="l"/>
            <a:pathLst>
              <a:path h="1944174" w="10268557">
                <a:moveTo>
                  <a:pt x="0" y="0"/>
                </a:moveTo>
                <a:lnTo>
                  <a:pt x="10268556" y="0"/>
                </a:lnTo>
                <a:lnTo>
                  <a:pt x="10268556" y="1944175"/>
                </a:lnTo>
                <a:lnTo>
                  <a:pt x="0" y="19441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1264" t="-1139162" r="-480021" b="-78491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71652" y="971550"/>
            <a:ext cx="15087648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E. EMAIL ENGAGE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MENT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95494" y="6994527"/>
            <a:ext cx="10813214" cy="762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4"/>
              </a:lnSpc>
            </a:pPr>
            <a:r>
              <a:rPr lang="en-US" sz="2400" spc="268">
                <a:solidFill>
                  <a:srgbClr val="FFFFFF"/>
                </a:solidFill>
                <a:latin typeface="Inter"/>
              </a:rPr>
              <a:t>Out of the total emails sent, around 33.58% of them were opened and only 14.78% of those emails were clicked 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4350" y="2715387"/>
            <a:ext cx="17259300" cy="7001045"/>
            <a:chOff x="0" y="0"/>
            <a:chExt cx="4545659" cy="1843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5659" cy="1843897"/>
            </a:xfrm>
            <a:custGeom>
              <a:avLst/>
              <a:gdLst/>
              <a:ahLst/>
              <a:cxnLst/>
              <a:rect r="r" b="b" t="t" l="l"/>
              <a:pathLst>
                <a:path h="1843897" w="4545659">
                  <a:moveTo>
                    <a:pt x="27362" y="0"/>
                  </a:moveTo>
                  <a:lnTo>
                    <a:pt x="4518297" y="0"/>
                  </a:lnTo>
                  <a:cubicBezTo>
                    <a:pt x="4533409" y="0"/>
                    <a:pt x="4545659" y="12251"/>
                    <a:pt x="4545659" y="27362"/>
                  </a:cubicBezTo>
                  <a:lnTo>
                    <a:pt x="4545659" y="1816534"/>
                  </a:lnTo>
                  <a:cubicBezTo>
                    <a:pt x="4545659" y="1831646"/>
                    <a:pt x="4533409" y="1843897"/>
                    <a:pt x="4518297" y="1843897"/>
                  </a:cubicBezTo>
                  <a:lnTo>
                    <a:pt x="27362" y="1843897"/>
                  </a:lnTo>
                  <a:cubicBezTo>
                    <a:pt x="12251" y="1843897"/>
                    <a:pt x="0" y="1831646"/>
                    <a:pt x="0" y="1816534"/>
                  </a:cubicBezTo>
                  <a:lnTo>
                    <a:pt x="0" y="27362"/>
                  </a:lnTo>
                  <a:cubicBezTo>
                    <a:pt x="0" y="12251"/>
                    <a:pt x="12251" y="0"/>
                    <a:pt x="2736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27000"/>
                  </a:srgbClr>
                </a:gs>
                <a:gs pos="100000">
                  <a:srgbClr val="CB6CE6">
                    <a:alpha val="27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545659" cy="19010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2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3103821"/>
            <a:ext cx="1349097" cy="51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3"/>
              </a:lnSpc>
              <a:spcBef>
                <a:spcPct val="0"/>
              </a:spcBef>
            </a:pPr>
            <a:r>
              <a:rPr lang="en-US" sz="3296" spc="369">
                <a:solidFill>
                  <a:srgbClr val="FF5757"/>
                </a:solidFill>
                <a:latin typeface="Antonio Bold"/>
              </a:rPr>
              <a:t>Syntax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826882"/>
            <a:ext cx="16658188" cy="5431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select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100 * sum(case when email_cat = 'email_open' then 1 else 0 end) / sum(case when email_cat = 'email_sent' then 1 else 0 end) as email_open_rate,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100 * sum(case when email_cat = 'email_clickthrough' then 1 else 0 end) / sum(case when email_cat = 'email_sent' then 1 else 0 end) as email_click_rate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from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(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select *,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    case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        when action in ('sent_reengagement_email', 'sent_weekly_digest') then 'email_sent'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        when action = 'email_open' then 'email_open'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        when action = 'email_clickthrough' then 'email_clickthrough'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    end as email_cat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from</a:t>
            </a:r>
          </a:p>
          <a:p>
            <a:pPr>
              <a:lnSpc>
                <a:spcPts val="2697"/>
              </a:lnSpc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        email_events</a:t>
            </a:r>
          </a:p>
          <a:p>
            <a:pPr>
              <a:lnSpc>
                <a:spcPts val="2697"/>
              </a:lnSpc>
              <a:spcBef>
                <a:spcPct val="0"/>
              </a:spcBef>
            </a:pPr>
            <a:r>
              <a:rPr lang="en-US" sz="2141" spc="239">
                <a:solidFill>
                  <a:srgbClr val="FEFFFF"/>
                </a:solidFill>
                <a:latin typeface="Inter"/>
              </a:rPr>
              <a:t>    ) a;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03249" y="700604"/>
            <a:ext cx="15087648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E. EMAIL ENGAGE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MENT ANALYSIS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338990" y="9021485"/>
            <a:ext cx="1272571" cy="575838"/>
          </a:xfrm>
          <a:custGeom>
            <a:avLst/>
            <a:gdLst/>
            <a:ahLst/>
            <a:cxnLst/>
            <a:rect r="r" b="b" t="t" l="l"/>
            <a:pathLst>
              <a:path h="575838" w="1272571">
                <a:moveTo>
                  <a:pt x="1272571" y="0"/>
                </a:moveTo>
                <a:lnTo>
                  <a:pt x="0" y="0"/>
                </a:lnTo>
                <a:lnTo>
                  <a:pt x="0" y="575838"/>
                </a:lnTo>
                <a:lnTo>
                  <a:pt x="1272571" y="575838"/>
                </a:lnTo>
                <a:lnTo>
                  <a:pt x="12725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760782" y="1293864"/>
            <a:ext cx="1061854" cy="1061854"/>
          </a:xfrm>
          <a:custGeom>
            <a:avLst/>
            <a:gdLst/>
            <a:ahLst/>
            <a:cxnLst/>
            <a:rect r="r" b="b" t="t" l="l"/>
            <a:pathLst>
              <a:path h="1061854" w="1061854">
                <a:moveTo>
                  <a:pt x="0" y="0"/>
                </a:moveTo>
                <a:lnTo>
                  <a:pt x="1061854" y="0"/>
                </a:lnTo>
                <a:lnTo>
                  <a:pt x="1061854" y="1061854"/>
                </a:lnTo>
                <a:lnTo>
                  <a:pt x="0" y="10618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256919" y="1236714"/>
            <a:ext cx="3774163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RESU</a:t>
            </a:r>
            <a:r>
              <a:rPr lang="en-US" sz="7437" spc="795">
                <a:solidFill>
                  <a:srgbClr val="FFFFFF"/>
                </a:solidFill>
                <a:latin typeface="Anton"/>
              </a:rPr>
              <a:t>LTS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610643" y="3032122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37478" y="5349252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37478" y="7158056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321388" y="2984497"/>
            <a:ext cx="14911077" cy="1722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The project's key results included the identification of reviewed jobs and their distribution across languages, the calculation of retention rates, and the identification of retained users through an in-depth analysis that relied on predefined assumptions.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21388" y="5273052"/>
            <a:ext cx="14911077" cy="865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The analysis provided a comprehensive understanding of user behavior, engagement patterns, and potential areas for improvement.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21388" y="7062806"/>
            <a:ext cx="14911077" cy="1293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Additionally, this project helped me to gain insight of various factors which are crucially important for the business to run for a long period and grow as well.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3230868" cy="10287000"/>
          </a:xfrm>
          <a:custGeom>
            <a:avLst/>
            <a:gdLst/>
            <a:ahLst/>
            <a:cxnLst/>
            <a:rect r="r" b="b" t="t" l="l"/>
            <a:pathLst>
              <a:path h="10287000" w="13230868">
                <a:moveTo>
                  <a:pt x="0" y="0"/>
                </a:moveTo>
                <a:lnTo>
                  <a:pt x="13230868" y="0"/>
                </a:lnTo>
                <a:lnTo>
                  <a:pt x="1323086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95943" y="3692387"/>
            <a:ext cx="12896114" cy="1932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820"/>
              </a:lnSpc>
            </a:pPr>
            <a:r>
              <a:rPr lang="en-US" sz="11300" spc="406">
                <a:solidFill>
                  <a:srgbClr val="FFFFFF"/>
                </a:solidFill>
                <a:latin typeface="Muli Heavy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530526" y="530526"/>
            <a:ext cx="855666" cy="855666"/>
          </a:xfrm>
          <a:custGeom>
            <a:avLst/>
            <a:gdLst/>
            <a:ahLst/>
            <a:cxnLst/>
            <a:rect r="r" b="b" t="t" l="l"/>
            <a:pathLst>
              <a:path h="855666" w="855666">
                <a:moveTo>
                  <a:pt x="0" y="0"/>
                </a:moveTo>
                <a:lnTo>
                  <a:pt x="855665" y="0"/>
                </a:lnTo>
                <a:lnTo>
                  <a:pt x="855665" y="855665"/>
                </a:lnTo>
                <a:lnTo>
                  <a:pt x="0" y="8556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32652" y="573536"/>
            <a:ext cx="1869383" cy="693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8"/>
              </a:lnSpc>
            </a:pPr>
            <a:r>
              <a:rPr lang="en-US" sz="4070">
                <a:solidFill>
                  <a:srgbClr val="FFFFFF"/>
                </a:solidFill>
                <a:latin typeface="Canva Sans Bold"/>
              </a:rPr>
              <a:t>trainity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37478" y="3532287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7478" y="5515480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37478" y="7158056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6338990" y="9021485"/>
            <a:ext cx="1272571" cy="575838"/>
          </a:xfrm>
          <a:custGeom>
            <a:avLst/>
            <a:gdLst/>
            <a:ahLst/>
            <a:cxnLst/>
            <a:rect r="r" b="b" t="t" l="l"/>
            <a:pathLst>
              <a:path h="575838" w="1272571">
                <a:moveTo>
                  <a:pt x="1272571" y="0"/>
                </a:moveTo>
                <a:lnTo>
                  <a:pt x="0" y="0"/>
                </a:lnTo>
                <a:lnTo>
                  <a:pt x="0" y="575838"/>
                </a:lnTo>
                <a:lnTo>
                  <a:pt x="1272571" y="575838"/>
                </a:lnTo>
                <a:lnTo>
                  <a:pt x="127257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053349" y="1344009"/>
            <a:ext cx="1059197" cy="1110561"/>
          </a:xfrm>
          <a:custGeom>
            <a:avLst/>
            <a:gdLst/>
            <a:ahLst/>
            <a:cxnLst/>
            <a:rect r="r" b="b" t="t" l="l"/>
            <a:pathLst>
              <a:path h="1110561" w="1059197">
                <a:moveTo>
                  <a:pt x="0" y="0"/>
                </a:moveTo>
                <a:lnTo>
                  <a:pt x="1059197" y="0"/>
                </a:lnTo>
                <a:lnTo>
                  <a:pt x="1059197" y="1110561"/>
                </a:lnTo>
                <a:lnTo>
                  <a:pt x="0" y="1110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469955" y="1286859"/>
            <a:ext cx="9633839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PROJECT</a:t>
            </a:r>
            <a:r>
              <a:rPr lang="en-US" sz="7437" spc="795">
                <a:solidFill>
                  <a:srgbClr val="5CE1E6"/>
                </a:solidFill>
                <a:latin typeface="Anton"/>
              </a:rPr>
              <a:t> 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DESCRIPTION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48223" y="3484662"/>
            <a:ext cx="14911077" cy="865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The project involves performing Operational Analytics to analyze a company's end-to-end operations.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21388" y="5378613"/>
            <a:ext cx="14911077" cy="865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As the Lead Data Analyst, the goal is to investigate metric spikes within key performance indicators.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21388" y="7100906"/>
            <a:ext cx="14911077" cy="1293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This includes understanding and explaining sudden changes in metrics, such as user engagement or sales, to derive valuable insights for different departments.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7478" y="3532287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37478" y="5654838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37478" y="7158056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6338990" y="9021485"/>
            <a:ext cx="1272571" cy="575838"/>
          </a:xfrm>
          <a:custGeom>
            <a:avLst/>
            <a:gdLst/>
            <a:ahLst/>
            <a:cxnLst/>
            <a:rect r="r" b="b" t="t" l="l"/>
            <a:pathLst>
              <a:path h="575838" w="1272571">
                <a:moveTo>
                  <a:pt x="1272571" y="0"/>
                </a:moveTo>
                <a:lnTo>
                  <a:pt x="0" y="0"/>
                </a:lnTo>
                <a:lnTo>
                  <a:pt x="0" y="575838"/>
                </a:lnTo>
                <a:lnTo>
                  <a:pt x="1272571" y="575838"/>
                </a:lnTo>
                <a:lnTo>
                  <a:pt x="12725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023468" y="1209198"/>
            <a:ext cx="1290677" cy="1293912"/>
          </a:xfrm>
          <a:custGeom>
            <a:avLst/>
            <a:gdLst/>
            <a:ahLst/>
            <a:cxnLst/>
            <a:rect r="r" b="b" t="t" l="l"/>
            <a:pathLst>
              <a:path h="1293912" w="1290677">
                <a:moveTo>
                  <a:pt x="0" y="0"/>
                </a:moveTo>
                <a:lnTo>
                  <a:pt x="1290677" y="0"/>
                </a:lnTo>
                <a:lnTo>
                  <a:pt x="1290677" y="1293912"/>
                </a:lnTo>
                <a:lnTo>
                  <a:pt x="0" y="12939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779844" y="1236714"/>
            <a:ext cx="4728313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APPR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OACH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48223" y="3484662"/>
            <a:ext cx="14911077" cy="1293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An approach of extracting entire required information from the given database using SQL queries was adopted.</a:t>
            </a:r>
          </a:p>
          <a:p>
            <a:pPr algn="just">
              <a:lnSpc>
                <a:spcPts val="3402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348223" y="5528258"/>
            <a:ext cx="10678801" cy="436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  <a:spcBef>
                <a:spcPct val="0"/>
              </a:spcBef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This approach was executed using </a:t>
            </a:r>
            <a:r>
              <a:rPr lang="en-US" sz="2700" spc="302">
                <a:solidFill>
                  <a:srgbClr val="FFBD59"/>
                </a:solidFill>
                <a:latin typeface="Inter"/>
              </a:rPr>
              <a:t>MySQL software</a:t>
            </a:r>
            <a:r>
              <a:rPr lang="en-US" sz="2700" spc="302">
                <a:solidFill>
                  <a:srgbClr val="FFFFFF"/>
                </a:solidFill>
                <a:latin typeface="Inter"/>
              </a:rPr>
              <a:t>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48223" y="7129481"/>
            <a:ext cx="14607506" cy="865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  <a:spcBef>
                <a:spcPct val="0"/>
              </a:spcBef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Above approach resulted in direct insights on the questions asked without discomfort.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7478" y="3876999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37478" y="5654838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6338990" y="9021485"/>
            <a:ext cx="1272571" cy="575838"/>
          </a:xfrm>
          <a:custGeom>
            <a:avLst/>
            <a:gdLst/>
            <a:ahLst/>
            <a:cxnLst/>
            <a:rect r="r" b="b" t="t" l="l"/>
            <a:pathLst>
              <a:path h="575838" w="1272571">
                <a:moveTo>
                  <a:pt x="1272571" y="0"/>
                </a:moveTo>
                <a:lnTo>
                  <a:pt x="0" y="0"/>
                </a:lnTo>
                <a:lnTo>
                  <a:pt x="0" y="575838"/>
                </a:lnTo>
                <a:lnTo>
                  <a:pt x="1272571" y="575838"/>
                </a:lnTo>
                <a:lnTo>
                  <a:pt x="12725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692958" y="1385089"/>
            <a:ext cx="1230185" cy="1033356"/>
          </a:xfrm>
          <a:custGeom>
            <a:avLst/>
            <a:gdLst/>
            <a:ahLst/>
            <a:cxnLst/>
            <a:rect r="r" b="b" t="t" l="l"/>
            <a:pathLst>
              <a:path h="1033356" w="1230185">
                <a:moveTo>
                  <a:pt x="0" y="0"/>
                </a:moveTo>
                <a:lnTo>
                  <a:pt x="1230185" y="0"/>
                </a:lnTo>
                <a:lnTo>
                  <a:pt x="1230185" y="1033355"/>
                </a:lnTo>
                <a:lnTo>
                  <a:pt x="0" y="103335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369837" y="1236714"/>
            <a:ext cx="7910276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TECH-STA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CK USED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48223" y="3829374"/>
            <a:ext cx="14911077" cy="865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MySQL was used to run SQL queries </a:t>
            </a:r>
          </a:p>
          <a:p>
            <a:pPr algn="just">
              <a:lnSpc>
                <a:spcPts val="3402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348223" y="5528258"/>
            <a:ext cx="10678801" cy="865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  <a:spcBef>
                <a:spcPct val="0"/>
              </a:spcBef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The reason I chose this language is because I have prior experience from my college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18436" y="971550"/>
            <a:ext cx="13451127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CASE1 : JOB</a:t>
            </a:r>
            <a:r>
              <a:rPr lang="en-US" sz="7437" spc="795">
                <a:solidFill>
                  <a:srgbClr val="5CE1E6"/>
                </a:solidFill>
                <a:latin typeface="Anton"/>
              </a:rPr>
              <a:t> </a:t>
            </a:r>
            <a:r>
              <a:rPr lang="en-US" sz="7437" spc="795">
                <a:solidFill>
                  <a:srgbClr val="FFFFFF"/>
                </a:solidFill>
                <a:latin typeface="Anton"/>
              </a:rPr>
              <a:t>DATA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18436" y="3914567"/>
            <a:ext cx="14809188" cy="4722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Number of jobs reviewed : Number of jobs reviewed over time </a:t>
            </a:r>
          </a:p>
          <a:p>
            <a:pPr algn="just">
              <a:lnSpc>
                <a:spcPts val="3402"/>
              </a:lnSpc>
            </a:pPr>
          </a:p>
          <a:p>
            <a:pPr algn="just">
              <a:lnSpc>
                <a:spcPts val="3402"/>
              </a:lnSpc>
            </a:pPr>
          </a:p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Throughput : It is the no. of events happening per second. </a:t>
            </a:r>
          </a:p>
          <a:p>
            <a:pPr algn="just">
              <a:lnSpc>
                <a:spcPts val="3402"/>
              </a:lnSpc>
            </a:pPr>
          </a:p>
          <a:p>
            <a:pPr algn="just">
              <a:lnSpc>
                <a:spcPts val="3402"/>
              </a:lnSpc>
            </a:pPr>
          </a:p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Percentage share of each language : Share of each language for different contents. </a:t>
            </a:r>
          </a:p>
          <a:p>
            <a:pPr algn="just">
              <a:lnSpc>
                <a:spcPts val="3402"/>
              </a:lnSpc>
            </a:pPr>
          </a:p>
          <a:p>
            <a:pPr algn="just">
              <a:lnSpc>
                <a:spcPts val="3402"/>
              </a:lnSpc>
            </a:pPr>
          </a:p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Duplicate rows : Rows that have the same value present in them.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741387" y="3962192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41387" y="5309547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41387" y="6657818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41387" y="8327397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430137"/>
            <a:ext cx="9424886" cy="3182386"/>
            <a:chOff x="0" y="0"/>
            <a:chExt cx="2482274" cy="8381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2274" cy="838159"/>
            </a:xfrm>
            <a:custGeom>
              <a:avLst/>
              <a:gdLst/>
              <a:ahLst/>
              <a:cxnLst/>
              <a:rect r="r" b="b" t="t" l="l"/>
              <a:pathLst>
                <a:path h="838159" w="2482274">
                  <a:moveTo>
                    <a:pt x="50107" y="0"/>
                  </a:moveTo>
                  <a:lnTo>
                    <a:pt x="2432167" y="0"/>
                  </a:lnTo>
                  <a:cubicBezTo>
                    <a:pt x="2445456" y="0"/>
                    <a:pt x="2458201" y="5279"/>
                    <a:pt x="2467598" y="14676"/>
                  </a:cubicBezTo>
                  <a:cubicBezTo>
                    <a:pt x="2476995" y="24073"/>
                    <a:pt x="2482274" y="36818"/>
                    <a:pt x="2482274" y="50107"/>
                  </a:cubicBezTo>
                  <a:lnTo>
                    <a:pt x="2482274" y="788052"/>
                  </a:lnTo>
                  <a:cubicBezTo>
                    <a:pt x="2482274" y="815725"/>
                    <a:pt x="2459841" y="838159"/>
                    <a:pt x="2432167" y="838159"/>
                  </a:cubicBezTo>
                  <a:lnTo>
                    <a:pt x="50107" y="838159"/>
                  </a:lnTo>
                  <a:cubicBezTo>
                    <a:pt x="22434" y="838159"/>
                    <a:pt x="0" y="815725"/>
                    <a:pt x="0" y="788052"/>
                  </a:cubicBezTo>
                  <a:lnTo>
                    <a:pt x="0" y="50107"/>
                  </a:lnTo>
                  <a:cubicBezTo>
                    <a:pt x="0" y="22434"/>
                    <a:pt x="22434" y="0"/>
                    <a:pt x="5010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27000"/>
                  </a:srgbClr>
                </a:gs>
                <a:gs pos="100000">
                  <a:srgbClr val="CB6CE6">
                    <a:alpha val="27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482274" cy="8953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2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650434" y="4399788"/>
            <a:ext cx="4375070" cy="1562537"/>
          </a:xfrm>
          <a:custGeom>
            <a:avLst/>
            <a:gdLst/>
            <a:ahLst/>
            <a:cxnLst/>
            <a:rect r="r" b="b" t="t" l="l"/>
            <a:pathLst>
              <a:path h="1562537" w="4375070">
                <a:moveTo>
                  <a:pt x="0" y="0"/>
                </a:moveTo>
                <a:lnTo>
                  <a:pt x="4375071" y="0"/>
                </a:lnTo>
                <a:lnTo>
                  <a:pt x="4375071" y="1562537"/>
                </a:lnTo>
                <a:lnTo>
                  <a:pt x="0" y="15625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9491" t="-917825" r="-992995" b="-1017825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735775" y="971550"/>
            <a:ext cx="12957559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A. JOBS REVIEWED</a:t>
            </a:r>
            <a:r>
              <a:rPr lang="en-US" sz="7437" spc="795">
                <a:solidFill>
                  <a:srgbClr val="5CE1E6"/>
                </a:solidFill>
                <a:latin typeface="Anton"/>
              </a:rPr>
              <a:t> </a:t>
            </a:r>
            <a:r>
              <a:rPr lang="en-US" sz="7437" spc="795">
                <a:solidFill>
                  <a:srgbClr val="FFFFFF"/>
                </a:solidFill>
                <a:latin typeface="Anton"/>
              </a:rPr>
              <a:t>OVER TIME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86678" y="4008882"/>
            <a:ext cx="8838941" cy="762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4"/>
              </a:lnSpc>
            </a:pPr>
            <a:r>
              <a:rPr lang="en-US" sz="2400" spc="268">
                <a:solidFill>
                  <a:srgbClr val="FFFFFF"/>
                </a:solidFill>
                <a:latin typeface="Inter"/>
              </a:rPr>
              <a:t>Less than 0.01 jobs were reviewed each hour of the day throughout the month of November.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6678" y="6896503"/>
            <a:ext cx="1349097" cy="51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3"/>
              </a:lnSpc>
              <a:spcBef>
                <a:spcPct val="0"/>
              </a:spcBef>
            </a:pPr>
            <a:r>
              <a:rPr lang="en-US" sz="3296" spc="369">
                <a:solidFill>
                  <a:srgbClr val="FF5757"/>
                </a:solidFill>
                <a:latin typeface="Antonio Bold"/>
              </a:rPr>
              <a:t>Syntax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86678" y="7556893"/>
            <a:ext cx="8838941" cy="1524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4"/>
              </a:lnSpc>
            </a:pPr>
            <a:r>
              <a:rPr lang="en-US" sz="2400" spc="268">
                <a:solidFill>
                  <a:srgbClr val="FEFFFF"/>
                </a:solidFill>
                <a:latin typeface="Inter"/>
              </a:rPr>
              <a:t>select count(distinct job_id)/(30*24) as jobs_rev_per_day from job_data where year(ds)=2020 ;</a:t>
            </a:r>
          </a:p>
          <a:p>
            <a:pPr>
              <a:lnSpc>
                <a:spcPts val="302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430137"/>
            <a:ext cx="9424886" cy="3182386"/>
            <a:chOff x="0" y="0"/>
            <a:chExt cx="2482274" cy="8381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2274" cy="838159"/>
            </a:xfrm>
            <a:custGeom>
              <a:avLst/>
              <a:gdLst/>
              <a:ahLst/>
              <a:cxnLst/>
              <a:rect r="r" b="b" t="t" l="l"/>
              <a:pathLst>
                <a:path h="838159" w="2482274">
                  <a:moveTo>
                    <a:pt x="50107" y="0"/>
                  </a:moveTo>
                  <a:lnTo>
                    <a:pt x="2432167" y="0"/>
                  </a:lnTo>
                  <a:cubicBezTo>
                    <a:pt x="2445456" y="0"/>
                    <a:pt x="2458201" y="5279"/>
                    <a:pt x="2467598" y="14676"/>
                  </a:cubicBezTo>
                  <a:cubicBezTo>
                    <a:pt x="2476995" y="24073"/>
                    <a:pt x="2482274" y="36818"/>
                    <a:pt x="2482274" y="50107"/>
                  </a:cubicBezTo>
                  <a:lnTo>
                    <a:pt x="2482274" y="788052"/>
                  </a:lnTo>
                  <a:cubicBezTo>
                    <a:pt x="2482274" y="815725"/>
                    <a:pt x="2459841" y="838159"/>
                    <a:pt x="2432167" y="838159"/>
                  </a:cubicBezTo>
                  <a:lnTo>
                    <a:pt x="50107" y="838159"/>
                  </a:lnTo>
                  <a:cubicBezTo>
                    <a:pt x="22434" y="838159"/>
                    <a:pt x="0" y="815725"/>
                    <a:pt x="0" y="788052"/>
                  </a:cubicBezTo>
                  <a:lnTo>
                    <a:pt x="0" y="50107"/>
                  </a:lnTo>
                  <a:cubicBezTo>
                    <a:pt x="0" y="22434"/>
                    <a:pt x="22434" y="0"/>
                    <a:pt x="5010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27000"/>
                  </a:srgbClr>
                </a:gs>
                <a:gs pos="100000">
                  <a:srgbClr val="CB6CE6">
                    <a:alpha val="27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482274" cy="8953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2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590271" y="3487628"/>
            <a:ext cx="5011341" cy="3677303"/>
          </a:xfrm>
          <a:custGeom>
            <a:avLst/>
            <a:gdLst/>
            <a:ahLst/>
            <a:cxnLst/>
            <a:rect r="r" b="b" t="t" l="l"/>
            <a:pathLst>
              <a:path h="3677303" w="5011341">
                <a:moveTo>
                  <a:pt x="0" y="0"/>
                </a:moveTo>
                <a:lnTo>
                  <a:pt x="5011340" y="0"/>
                </a:lnTo>
                <a:lnTo>
                  <a:pt x="5011340" y="3677303"/>
                </a:lnTo>
                <a:lnTo>
                  <a:pt x="0" y="36773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0908" t="-315959" r="-685520" b="-286539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51412" y="971550"/>
            <a:ext cx="11398922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B. THROUGHPUT </a:t>
            </a:r>
            <a:r>
              <a:rPr lang="en-US" sz="7437" spc="795">
                <a:solidFill>
                  <a:srgbClr val="FEFFFF"/>
                </a:solidFill>
                <a:latin typeface="Anton"/>
              </a:rPr>
              <a:t>ANALYSIS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21672" y="3381511"/>
            <a:ext cx="8838941" cy="2286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4"/>
              </a:lnSpc>
            </a:pPr>
            <a:r>
              <a:rPr lang="en-US" sz="2400" spc="268">
                <a:solidFill>
                  <a:srgbClr val="FFFFFF"/>
                </a:solidFill>
                <a:latin typeface="Inter"/>
              </a:rPr>
              <a:t>Using a 7-day rolling average for throughput can be helpful in understanding trends over time, as it provides a longer-term perspective compared to a daily metric. This can help to smooth out any short-term fluctuations in the data and provide a clearer picture of the overall trend.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6678" y="6896503"/>
            <a:ext cx="1349097" cy="51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3"/>
              </a:lnSpc>
              <a:spcBef>
                <a:spcPct val="0"/>
              </a:spcBef>
            </a:pPr>
            <a:r>
              <a:rPr lang="en-US" sz="3296" spc="369">
                <a:solidFill>
                  <a:srgbClr val="FF5757"/>
                </a:solidFill>
                <a:latin typeface="Antonio Bold"/>
              </a:rPr>
              <a:t>Syntax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86678" y="7660802"/>
            <a:ext cx="8773935" cy="1524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4"/>
              </a:lnSpc>
              <a:spcBef>
                <a:spcPct val="0"/>
              </a:spcBef>
            </a:pPr>
            <a:r>
              <a:rPr lang="en-US" sz="2400" spc="268">
                <a:solidFill>
                  <a:srgbClr val="FEFFFF"/>
                </a:solidFill>
                <a:latin typeface="Inter"/>
              </a:rPr>
              <a:t>select ds as dates,round(count(event)/sum(time_spent), 2) as "Daily Throughput" from job_data </a:t>
            </a:r>
            <a:r>
              <a:rPr lang="en-US" sz="2400" spc="268">
                <a:solidFill>
                  <a:srgbClr val="FEFFFF"/>
                </a:solidFill>
                <a:latin typeface="Inter"/>
              </a:rPr>
              <a:t>group by ds order by ds;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430137"/>
            <a:ext cx="10230181" cy="3182386"/>
            <a:chOff x="0" y="0"/>
            <a:chExt cx="2694369" cy="8381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94369" cy="838159"/>
            </a:xfrm>
            <a:custGeom>
              <a:avLst/>
              <a:gdLst/>
              <a:ahLst/>
              <a:cxnLst/>
              <a:rect r="r" b="b" t="t" l="l"/>
              <a:pathLst>
                <a:path h="838159" w="2694369">
                  <a:moveTo>
                    <a:pt x="46163" y="0"/>
                  </a:moveTo>
                  <a:lnTo>
                    <a:pt x="2648206" y="0"/>
                  </a:lnTo>
                  <a:cubicBezTo>
                    <a:pt x="2660449" y="0"/>
                    <a:pt x="2672191" y="4864"/>
                    <a:pt x="2680848" y="13521"/>
                  </a:cubicBezTo>
                  <a:cubicBezTo>
                    <a:pt x="2689505" y="22178"/>
                    <a:pt x="2694369" y="33920"/>
                    <a:pt x="2694369" y="46163"/>
                  </a:cubicBezTo>
                  <a:lnTo>
                    <a:pt x="2694369" y="791996"/>
                  </a:lnTo>
                  <a:cubicBezTo>
                    <a:pt x="2694369" y="817491"/>
                    <a:pt x="2673701" y="838159"/>
                    <a:pt x="2648206" y="838159"/>
                  </a:cubicBezTo>
                  <a:lnTo>
                    <a:pt x="46163" y="838159"/>
                  </a:lnTo>
                  <a:cubicBezTo>
                    <a:pt x="33920" y="838159"/>
                    <a:pt x="22178" y="833296"/>
                    <a:pt x="13521" y="824638"/>
                  </a:cubicBezTo>
                  <a:cubicBezTo>
                    <a:pt x="4864" y="815981"/>
                    <a:pt x="0" y="804239"/>
                    <a:pt x="0" y="791996"/>
                  </a:cubicBezTo>
                  <a:lnTo>
                    <a:pt x="0" y="46163"/>
                  </a:lnTo>
                  <a:cubicBezTo>
                    <a:pt x="0" y="33920"/>
                    <a:pt x="4864" y="22178"/>
                    <a:pt x="13521" y="13521"/>
                  </a:cubicBezTo>
                  <a:cubicBezTo>
                    <a:pt x="22178" y="4864"/>
                    <a:pt x="33920" y="0"/>
                    <a:pt x="4616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27000"/>
                  </a:srgbClr>
                </a:gs>
                <a:gs pos="100000">
                  <a:srgbClr val="CB6CE6">
                    <a:alpha val="27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694369" cy="8953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2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245189" y="4534417"/>
            <a:ext cx="5014111" cy="1469671"/>
          </a:xfrm>
          <a:custGeom>
            <a:avLst/>
            <a:gdLst/>
            <a:ahLst/>
            <a:cxnLst/>
            <a:rect r="r" b="b" t="t" l="l"/>
            <a:pathLst>
              <a:path h="1469671" w="5014111">
                <a:moveTo>
                  <a:pt x="0" y="0"/>
                </a:moveTo>
                <a:lnTo>
                  <a:pt x="5014111" y="0"/>
                </a:lnTo>
                <a:lnTo>
                  <a:pt x="5014111" y="1469671"/>
                </a:lnTo>
                <a:lnTo>
                  <a:pt x="0" y="1469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9916" t="-803156" r="-721315" b="-903156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71652" y="971550"/>
            <a:ext cx="13944695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D. DUPLICATE RO</a:t>
            </a:r>
            <a:r>
              <a:rPr lang="en-US" sz="7437" spc="795">
                <a:solidFill>
                  <a:srgbClr val="FFFFFF"/>
                </a:solidFill>
                <a:latin typeface="Anton"/>
              </a:rPr>
              <a:t>WS DETECTION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11771" y="4143511"/>
            <a:ext cx="8838941" cy="762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4"/>
              </a:lnSpc>
            </a:pPr>
            <a:r>
              <a:rPr lang="en-US" sz="2400" spc="268">
                <a:solidFill>
                  <a:srgbClr val="FFFFFF"/>
                </a:solidFill>
                <a:latin typeface="Inter"/>
              </a:rPr>
              <a:t>The output showed two records as there were two duplicate job id in the dataset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6678" y="6896503"/>
            <a:ext cx="1349097" cy="51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3"/>
              </a:lnSpc>
              <a:spcBef>
                <a:spcPct val="0"/>
              </a:spcBef>
            </a:pPr>
            <a:r>
              <a:rPr lang="en-US" sz="3296" spc="369">
                <a:solidFill>
                  <a:srgbClr val="FF5757"/>
                </a:solidFill>
                <a:latin typeface="Antonio Bold"/>
              </a:rPr>
              <a:t>Syntax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86678" y="7660802"/>
            <a:ext cx="9241526" cy="1143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4"/>
              </a:lnSpc>
            </a:pPr>
            <a:r>
              <a:rPr lang="en-US" sz="2400" spc="268">
                <a:solidFill>
                  <a:srgbClr val="FEFFFF"/>
                </a:solidFill>
                <a:latin typeface="Inter"/>
              </a:rPr>
              <a:t>select job_id,count(*) as duplicates from job_data group by job_id having count(*)&gt;1;</a:t>
            </a:r>
          </a:p>
          <a:p>
            <a:pPr>
              <a:lnSpc>
                <a:spcPts val="302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63709" y="971550"/>
            <a:ext cx="16360582" cy="1181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7437" spc="795">
                <a:solidFill>
                  <a:srgbClr val="FFBD59"/>
                </a:solidFill>
                <a:latin typeface="Anton"/>
              </a:rPr>
              <a:t>CASE2 : INVESTIGATING </a:t>
            </a:r>
            <a:r>
              <a:rPr lang="en-US" sz="7437" spc="795">
                <a:solidFill>
                  <a:srgbClr val="FFFFFF"/>
                </a:solidFill>
                <a:latin typeface="Anton"/>
              </a:rPr>
              <a:t>METRIC SPIKE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50112" y="3616694"/>
            <a:ext cx="14809188" cy="5151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User Engagement: To measure the activeness of a user. Measuring if the user finds quality in a product/service.</a:t>
            </a:r>
          </a:p>
          <a:p>
            <a:pPr algn="just">
              <a:lnSpc>
                <a:spcPts val="3402"/>
              </a:lnSpc>
            </a:pPr>
          </a:p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User Growth : Number of users growing over time for a product.</a:t>
            </a:r>
          </a:p>
          <a:p>
            <a:pPr algn="just">
              <a:lnSpc>
                <a:spcPts val="3402"/>
              </a:lnSpc>
            </a:pPr>
          </a:p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Weekly Retention: Users getting retained weekly after signing-up for a product.</a:t>
            </a:r>
          </a:p>
          <a:p>
            <a:pPr algn="just">
              <a:lnSpc>
                <a:spcPts val="3402"/>
              </a:lnSpc>
            </a:pPr>
          </a:p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Weekly Engagement: To measure the activeness of a user. Measuring if the user finds quality in a product/service weekly.</a:t>
            </a:r>
          </a:p>
          <a:p>
            <a:pPr algn="just">
              <a:lnSpc>
                <a:spcPts val="3402"/>
              </a:lnSpc>
            </a:pPr>
          </a:p>
          <a:p>
            <a:pPr algn="just">
              <a:lnSpc>
                <a:spcPts val="3402"/>
              </a:lnSpc>
            </a:pPr>
            <a:r>
              <a:rPr lang="en-US" sz="2700" spc="302">
                <a:solidFill>
                  <a:srgbClr val="FFFFFF"/>
                </a:solidFill>
                <a:latin typeface="Inter"/>
              </a:rPr>
              <a:t>Email Engagement: Users engaging with the email service.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741387" y="3683369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7"/>
                </a:lnTo>
                <a:lnTo>
                  <a:pt x="0" y="3100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41387" y="4988477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41387" y="5896686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41387" y="7197332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7"/>
                </a:lnTo>
                <a:lnTo>
                  <a:pt x="0" y="3100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741387" y="8458149"/>
            <a:ext cx="324656" cy="310046"/>
          </a:xfrm>
          <a:custGeom>
            <a:avLst/>
            <a:gdLst/>
            <a:ahLst/>
            <a:cxnLst/>
            <a:rect r="r" b="b" t="t" l="l"/>
            <a:pathLst>
              <a:path h="310046" w="324656">
                <a:moveTo>
                  <a:pt x="0" y="0"/>
                </a:moveTo>
                <a:lnTo>
                  <a:pt x="324656" y="0"/>
                </a:lnTo>
                <a:lnTo>
                  <a:pt x="324656" y="310046"/>
                </a:lnTo>
                <a:lnTo>
                  <a:pt x="0" y="310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DAF3CVqV_mU</dc:identifier>
  <dcterms:modified xsi:type="dcterms:W3CDTF">2011-08-01T06:04:30Z</dcterms:modified>
  <cp:revision>1</cp:revision>
  <dc:title>Operation Analytics and Investigating Metric Spike</dc:title>
</cp:coreProperties>
</file>

<file path=docProps/thumbnail.jpeg>
</file>